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67" r:id="rId6"/>
    <p:sldId id="268" r:id="rId7"/>
    <p:sldId id="256" r:id="rId8"/>
    <p:sldId id="261" r:id="rId9"/>
    <p:sldId id="260" r:id="rId10"/>
    <p:sldId id="264" r:id="rId11"/>
    <p:sldId id="269" r:id="rId12"/>
    <p:sldId id="258" r:id="rId13"/>
    <p:sldId id="262" r:id="rId14"/>
    <p:sldId id="265" r:id="rId15"/>
    <p:sldId id="263" r:id="rId16"/>
    <p:sldId id="272" r:id="rId17"/>
    <p:sldId id="274" r:id="rId18"/>
    <p:sldId id="275" r:id="rId19"/>
    <p:sldId id="270" r:id="rId20"/>
    <p:sldId id="271" r:id="rId21"/>
    <p:sldId id="273" r:id="rId22"/>
  </p:sldIdLst>
  <p:sldSz cx="9144000" cy="6858000" type="screen4x3"/>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4660"/>
  </p:normalViewPr>
  <p:slideViewPr>
    <p:cSldViewPr>
      <p:cViewPr varScale="1">
        <p:scale>
          <a:sx n="102" d="100"/>
          <a:sy n="102" d="100"/>
        </p:scale>
        <p:origin x="178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138AA434-BED6-4E63-9ABA-7DBDCEDBB8D1}"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247684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38AA434-BED6-4E63-9ABA-7DBDCEDBB8D1}"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1121814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138AA434-BED6-4E63-9ABA-7DBDCEDBB8D1}"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268675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138AA434-BED6-4E63-9ABA-7DBDCEDBB8D1}" type="datetimeFigureOut">
              <a:rPr lang="de-DE" smtClean="0"/>
              <a:t>28.09.2026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2376518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138AA434-BED6-4E63-9ABA-7DBDCEDBB8D1}" type="datetimeFigureOut">
              <a:rPr lang="de-DE" smtClean="0"/>
              <a:t>28.09.2026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870507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138AA434-BED6-4E63-9ABA-7DBDCEDBB8D1}" type="datetimeFigureOut">
              <a:rPr lang="de-DE" smtClean="0"/>
              <a:t>28.09.2026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1844849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38AA434-BED6-4E63-9ABA-7DBDCEDBB8D1}" type="datetimeFigureOut">
              <a:rPr lang="de-DE" smtClean="0"/>
              <a:t>28.09.2026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3276621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138AA434-BED6-4E63-9ABA-7DBDCEDBB8D1}" type="datetimeFigureOut">
              <a:rPr lang="de-DE" smtClean="0"/>
              <a:t>28.09.2026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3552768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138AA434-BED6-4E63-9ABA-7DBDCEDBB8D1}" type="datetimeFigureOut">
              <a:rPr lang="de-DE" smtClean="0"/>
              <a:t>28.09.2026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380468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38AA434-BED6-4E63-9ABA-7DBDCEDBB8D1}"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596935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38AA434-BED6-4E63-9ABA-7DBDCEDBB8D1}"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701729-979A-4DA2-AF66-5548764A0370}" type="slidenum">
              <a:rPr lang="de-DE" smtClean="0"/>
              <a:t>‹Nr.›</a:t>
            </a:fld>
            <a:endParaRPr lang="de-DE"/>
          </a:p>
        </p:txBody>
      </p:sp>
    </p:spTree>
    <p:extLst>
      <p:ext uri="{BB962C8B-B14F-4D97-AF65-F5344CB8AC3E}">
        <p14:creationId xmlns:p14="http://schemas.microsoft.com/office/powerpoint/2010/main" val="3102305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AA434-BED6-4E63-9ABA-7DBDCEDBB8D1}" type="datetimeFigureOut">
              <a:rPr lang="de-DE" smtClean="0"/>
              <a:t>28.09.2026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01729-979A-4DA2-AF66-5548764A0370}" type="slidenum">
              <a:rPr lang="de-DE" smtClean="0"/>
              <a:t>‹Nr.›</a:t>
            </a:fld>
            <a:endParaRPr lang="de-DE"/>
          </a:p>
        </p:txBody>
      </p:sp>
    </p:spTree>
    <p:extLst>
      <p:ext uri="{BB962C8B-B14F-4D97-AF65-F5344CB8AC3E}">
        <p14:creationId xmlns:p14="http://schemas.microsoft.com/office/powerpoint/2010/main" val="353508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ldergebnis für top fl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1454" y="692696"/>
            <a:ext cx="6310871" cy="2821086"/>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Ähnliches Foto"/>
          <p:cNvPicPr/>
          <p:nvPr/>
        </p:nvPicPr>
        <p:blipFill rotWithShape="1">
          <a:blip r:embed="rId3">
            <a:extLst>
              <a:ext uri="{28A0092B-C50C-407E-A947-70E740481C1C}">
                <a14:useLocalDpi xmlns:a14="http://schemas.microsoft.com/office/drawing/2010/main" val="0"/>
              </a:ext>
            </a:extLst>
          </a:blip>
          <a:srcRect t="29333" b="33112"/>
          <a:stretch/>
        </p:blipFill>
        <p:spPr bwMode="auto">
          <a:xfrm>
            <a:off x="2394643" y="2996952"/>
            <a:ext cx="4464497" cy="189775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86043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51520" y="1340768"/>
            <a:ext cx="8424936" cy="4752528"/>
          </a:xfrm>
        </p:spPr>
        <p:txBody>
          <a:bodyPr>
            <a:normAutofit fontScale="92500" lnSpcReduction="10000"/>
          </a:bodyPr>
          <a:lstStyle/>
          <a:p>
            <a:pPr marL="457200" indent="-457200">
              <a:lnSpc>
                <a:spcPct val="200000"/>
              </a:lnSpc>
              <a:buFont typeface="Courier New" panose="02070309020205020404" pitchFamily="49" charset="0"/>
              <a:buChar char="o"/>
            </a:pPr>
            <a:r>
              <a:rPr lang="de-DE" dirty="0">
                <a:solidFill>
                  <a:schemeClr val="tx1"/>
                </a:solidFill>
              </a:rPr>
              <a:t>Wenn er kommt, dann laufen wir</a:t>
            </a:r>
          </a:p>
          <a:p>
            <a:pPr marL="457200" indent="-457200">
              <a:lnSpc>
                <a:spcPct val="200000"/>
              </a:lnSpc>
              <a:buFont typeface="Courier New" panose="02070309020205020404" pitchFamily="49" charset="0"/>
              <a:buChar char="o"/>
            </a:pPr>
            <a:r>
              <a:rPr lang="de-DE" dirty="0">
                <a:solidFill>
                  <a:schemeClr val="tx1"/>
                </a:solidFill>
              </a:rPr>
              <a:t>Wunder</a:t>
            </a:r>
            <a:endParaRPr lang="fr-BE" dirty="0">
              <a:solidFill>
                <a:schemeClr val="tx1"/>
              </a:solidFill>
            </a:endParaRPr>
          </a:p>
          <a:p>
            <a:pPr marL="457200" indent="-457200">
              <a:lnSpc>
                <a:spcPct val="200000"/>
              </a:lnSpc>
              <a:buFont typeface="Courier New" panose="02070309020205020404" pitchFamily="49" charset="0"/>
              <a:buChar char="o"/>
            </a:pPr>
            <a:r>
              <a:rPr lang="de-DE" dirty="0">
                <a:solidFill>
                  <a:schemeClr val="tx1"/>
                </a:solidFill>
              </a:rPr>
              <a:t>Der verlorene Blick</a:t>
            </a:r>
            <a:endParaRPr lang="fr-BE" dirty="0">
              <a:solidFill>
                <a:schemeClr val="tx1"/>
              </a:solidFill>
            </a:endParaRPr>
          </a:p>
          <a:p>
            <a:pPr marL="457200" indent="-457200">
              <a:lnSpc>
                <a:spcPct val="200000"/>
              </a:lnSpc>
              <a:buFont typeface="Courier New" panose="02070309020205020404" pitchFamily="49" charset="0"/>
              <a:buChar char="o"/>
            </a:pPr>
            <a:r>
              <a:rPr lang="de-DE" dirty="0">
                <a:solidFill>
                  <a:schemeClr val="tx1"/>
                </a:solidFill>
              </a:rPr>
              <a:t>Party Girl</a:t>
            </a:r>
          </a:p>
          <a:p>
            <a:pPr marL="457200" indent="-457200">
              <a:lnSpc>
                <a:spcPct val="200000"/>
              </a:lnSpc>
              <a:buFont typeface="Courier New" panose="02070309020205020404" pitchFamily="49" charset="0"/>
              <a:buChar char="o"/>
            </a:pPr>
            <a:r>
              <a:rPr lang="de-DE" dirty="0">
                <a:solidFill>
                  <a:schemeClr val="tx1"/>
                </a:solidFill>
              </a:rPr>
              <a:t>Stilles Gift</a:t>
            </a:r>
          </a:p>
        </p:txBody>
      </p:sp>
      <p:pic>
        <p:nvPicPr>
          <p:cNvPr id="4" name="Grafik 3" descr="C:\Users\P-GIRKE\Downloads\207b5ce0700d4409e50270922da22ec8-5a500b23ed6383.53815783151519517197241595.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3501008"/>
            <a:ext cx="2160240" cy="2226555"/>
          </a:xfrm>
          <a:prstGeom prst="rect">
            <a:avLst/>
          </a:prstGeom>
          <a:noFill/>
          <a:ln>
            <a:noFill/>
          </a:ln>
        </p:spPr>
      </p:pic>
      <p:sp>
        <p:nvSpPr>
          <p:cNvPr id="2" name="Textfeld 1">
            <a:extLst>
              <a:ext uri="{FF2B5EF4-FFF2-40B4-BE49-F238E27FC236}">
                <a16:creationId xmlns:a16="http://schemas.microsoft.com/office/drawing/2014/main" id="{0936C7B1-81C7-BB0E-B113-4DB266AD6EA9}"/>
              </a:ext>
            </a:extLst>
          </p:cNvPr>
          <p:cNvSpPr txBox="1"/>
          <p:nvPr/>
        </p:nvSpPr>
        <p:spPr>
          <a:xfrm>
            <a:off x="755576" y="476672"/>
            <a:ext cx="7272808" cy="707886"/>
          </a:xfrm>
          <a:prstGeom prst="rect">
            <a:avLst/>
          </a:prstGeom>
          <a:noFill/>
        </p:spPr>
        <p:txBody>
          <a:bodyPr wrap="square" rtlCol="0">
            <a:spAutoFit/>
          </a:bodyPr>
          <a:lstStyle/>
          <a:p>
            <a:r>
              <a:rPr lang="de-DE" sz="4000" b="1" dirty="0"/>
              <a:t>Titel</a:t>
            </a:r>
          </a:p>
        </p:txBody>
      </p:sp>
    </p:spTree>
    <p:extLst>
      <p:ext uri="{BB962C8B-B14F-4D97-AF65-F5344CB8AC3E}">
        <p14:creationId xmlns:p14="http://schemas.microsoft.com/office/powerpoint/2010/main" val="2815949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u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935" y="171532"/>
            <a:ext cx="1976407" cy="315062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ecx.images-amazon.com/images/I/415HRhfDkgL._SX332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5936" y="3429000"/>
            <a:ext cx="1976407" cy="2952776"/>
          </a:xfrm>
          <a:prstGeom prst="rect">
            <a:avLst/>
          </a:prstGeom>
          <a:noFill/>
          <a:extLst>
            <a:ext uri="{909E8E84-426E-40DD-AFC4-6F175D3DCCD1}">
              <a14:hiddenFill xmlns:a14="http://schemas.microsoft.com/office/drawing/2010/main">
                <a:solidFill>
                  <a:srgbClr val="FFFFFF"/>
                </a:solidFill>
              </a14:hiddenFill>
            </a:ext>
          </a:extLst>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3470" y="173302"/>
            <a:ext cx="2024266" cy="3148857"/>
          </a:xfrm>
          <a:prstGeom prst="rect">
            <a:avLst/>
          </a:prstGeom>
        </p:spPr>
      </p:pic>
      <p:pic>
        <p:nvPicPr>
          <p:cNvPr id="8" name="Picture 2" descr="https://www.arena-verlag.de/sites/default/files/styles/bild_produkt_ansicht/public/product/cover/978-3-401-50291-5.jpg?itok=6UrgE1B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3469" y="3522187"/>
            <a:ext cx="2024266" cy="307639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images-na.ssl-images-amazon.com/images/I/41FSZe81Y6L._SX335_BO1,204,203,200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030" y="3583995"/>
            <a:ext cx="1994159" cy="2952776"/>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85A8B731-6CE8-2F76-7F7C-ABC1932D93B3}"/>
              </a:ext>
            </a:extLst>
          </p:cNvPr>
          <p:cNvSpPr txBox="1"/>
          <p:nvPr/>
        </p:nvSpPr>
        <p:spPr>
          <a:xfrm>
            <a:off x="755576" y="476672"/>
            <a:ext cx="1994159" cy="707886"/>
          </a:xfrm>
          <a:prstGeom prst="rect">
            <a:avLst/>
          </a:prstGeom>
          <a:noFill/>
        </p:spPr>
        <p:txBody>
          <a:bodyPr wrap="square" rtlCol="0">
            <a:spAutoFit/>
          </a:bodyPr>
          <a:lstStyle/>
          <a:p>
            <a:r>
              <a:rPr lang="de-DE" sz="4000" b="1" dirty="0"/>
              <a:t>Cover</a:t>
            </a:r>
          </a:p>
        </p:txBody>
      </p:sp>
    </p:spTree>
    <p:extLst>
      <p:ext uri="{BB962C8B-B14F-4D97-AF65-F5344CB8AC3E}">
        <p14:creationId xmlns:p14="http://schemas.microsoft.com/office/powerpoint/2010/main" val="3028106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28484"/>
            <a:ext cx="7772400" cy="1470025"/>
          </a:xfrm>
        </p:spPr>
        <p:txBody>
          <a:bodyPr/>
          <a:lstStyle/>
          <a:p>
            <a:r>
              <a:rPr lang="de-DE" dirty="0"/>
              <a:t>Wenn er kommt, dann laufen wir</a:t>
            </a: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081" y="1340768"/>
            <a:ext cx="3243837" cy="5045968"/>
          </a:xfrm>
          <a:prstGeom prst="rect">
            <a:avLst/>
          </a:prstGeom>
        </p:spPr>
      </p:pic>
    </p:spTree>
    <p:extLst>
      <p:ext uri="{BB962C8B-B14F-4D97-AF65-F5344CB8AC3E}">
        <p14:creationId xmlns:p14="http://schemas.microsoft.com/office/powerpoint/2010/main" val="3252416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0782"/>
            <a:ext cx="7772400" cy="1470025"/>
          </a:xfrm>
        </p:spPr>
        <p:txBody>
          <a:bodyPr/>
          <a:lstStyle/>
          <a:p>
            <a:r>
              <a:rPr lang="de-DE" dirty="0"/>
              <a:t>Wunder</a:t>
            </a:r>
          </a:p>
        </p:txBody>
      </p:sp>
      <p:pic>
        <p:nvPicPr>
          <p:cNvPr id="6" name="Picture 4" descr="Wu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5412" y="1700807"/>
            <a:ext cx="3013176" cy="4803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11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0783"/>
            <a:ext cx="7772400" cy="1470025"/>
          </a:xfrm>
        </p:spPr>
        <p:txBody>
          <a:bodyPr/>
          <a:lstStyle/>
          <a:p>
            <a:r>
              <a:rPr lang="de-DE" dirty="0"/>
              <a:t>Der verlorene Blick</a:t>
            </a:r>
          </a:p>
        </p:txBody>
      </p:sp>
      <p:pic>
        <p:nvPicPr>
          <p:cNvPr id="4" name="Picture 2" descr="https://images-na.ssl-images-amazon.com/images/I/41FSZe81Y6L._SX335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501899"/>
            <a:ext cx="3258253"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8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0783"/>
            <a:ext cx="7772400" cy="1470025"/>
          </a:xfrm>
        </p:spPr>
        <p:txBody>
          <a:bodyPr/>
          <a:lstStyle/>
          <a:p>
            <a:r>
              <a:rPr lang="de-DE" dirty="0"/>
              <a:t>Party Girl</a:t>
            </a:r>
          </a:p>
        </p:txBody>
      </p:sp>
      <p:pic>
        <p:nvPicPr>
          <p:cNvPr id="1026" name="Picture 2" descr="https://www.arena-verlag.de/sites/default/files/styles/bild_produkt_ansicht/public/product/cover/978-3-401-50291-5.jpg?itok=6UrgE1B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412776"/>
            <a:ext cx="313372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31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0783"/>
            <a:ext cx="7772400" cy="1470025"/>
          </a:xfrm>
        </p:spPr>
        <p:txBody>
          <a:bodyPr/>
          <a:lstStyle/>
          <a:p>
            <a:r>
              <a:rPr lang="de-DE" dirty="0"/>
              <a:t>Stilles Gift</a:t>
            </a:r>
          </a:p>
        </p:txBody>
      </p:sp>
      <p:pic>
        <p:nvPicPr>
          <p:cNvPr id="4" name="Picture 2" descr="http://ecx.images-amazon.com/images/I/415HRhfDkgL._SX332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1325" y="1700808"/>
            <a:ext cx="3181350" cy="4752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728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95536" y="188640"/>
            <a:ext cx="8229600" cy="6436096"/>
          </a:xfrm>
        </p:spPr>
        <p:txBody>
          <a:bodyPr>
            <a:noAutofit/>
          </a:bodyPr>
          <a:lstStyle/>
          <a:p>
            <a:pPr marL="0" indent="0">
              <a:buNone/>
            </a:pPr>
            <a:r>
              <a:rPr lang="de-DE" sz="3600" b="1" dirty="0"/>
              <a:t>Klappentext: Wenn er kommt, dann laufen wir</a:t>
            </a:r>
          </a:p>
          <a:p>
            <a:pPr marL="0" indent="0" algn="just">
              <a:buNone/>
            </a:pPr>
            <a:r>
              <a:rPr lang="de-DE" sz="3400" dirty="0"/>
              <a:t>Fünfeinhalb Jahre lang haben Jeff und seine Eltern sich in dem kleinen </a:t>
            </a:r>
            <a:r>
              <a:rPr lang="de-DE" sz="3400" dirty="0" err="1"/>
              <a:t>Küstchenstädtchen</a:t>
            </a:r>
            <a:r>
              <a:rPr lang="de-DE" sz="3400" dirty="0"/>
              <a:t> mühsam ein neues Leben aufgebaut - da wird Jeffs Bruder Troy aus dem Gefängnis entlassen. Als begnadigter Mörder kehrt er in die Familie zurück, die Eltern wollen ihm eine zweite Chance geben. Nur Jeff glaubt keine Sekunde an den bekehrten Sünder. Er beschließt, dem Bösen ein Ende zu machen.</a:t>
            </a:r>
          </a:p>
        </p:txBody>
      </p:sp>
    </p:spTree>
    <p:extLst>
      <p:ext uri="{BB962C8B-B14F-4D97-AF65-F5344CB8AC3E}">
        <p14:creationId xmlns:p14="http://schemas.microsoft.com/office/powerpoint/2010/main" val="41355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116632"/>
            <a:ext cx="8229600" cy="6480720"/>
          </a:xfrm>
        </p:spPr>
        <p:txBody>
          <a:bodyPr>
            <a:noAutofit/>
          </a:bodyPr>
          <a:lstStyle/>
          <a:p>
            <a:pPr marL="0" indent="0">
              <a:buNone/>
            </a:pPr>
            <a:r>
              <a:rPr lang="de-DE" sz="3600" b="1" dirty="0"/>
              <a:t>Klappentext: Wunder</a:t>
            </a:r>
          </a:p>
          <a:p>
            <a:pPr marL="0" indent="0" algn="just">
              <a:buNone/>
            </a:pPr>
            <a:r>
              <a:rPr lang="de-DE" sz="2800" dirty="0"/>
              <a:t>August ist zehn Jahre alt und lebt mit seinen Eltern und seiner Schwester Via in New York. Weil er seit seiner Geburt so oft am Gesicht operiert werden musste, ist er noch nie auf eine richtige Schule gegangen. Aber jetzt soll er in die fünfte Klasse kommen. August ist es gewöhnt, angestarrt zu werden, und er weiß, dass die meisten Schüler nicht absichtlich gemein zu ihm sind. Sie sind bloß verunsichert. Natürlich ist es sein sehnlichster Wunsch, nicht weiter aufzufallen, ein ganz normaler Junge zu sein, Freunde zu finden. Doch nicht aufzufallen ist nicht leicht, wenn man so viel Mut und Kraft besitzt, so witzig, klug und großzügig ist wie August.</a:t>
            </a:r>
          </a:p>
        </p:txBody>
      </p:sp>
    </p:spTree>
    <p:extLst>
      <p:ext uri="{BB962C8B-B14F-4D97-AF65-F5344CB8AC3E}">
        <p14:creationId xmlns:p14="http://schemas.microsoft.com/office/powerpoint/2010/main" val="1326173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pPr algn="l"/>
            <a:r>
              <a:rPr lang="de-DE" sz="4400" b="1" dirty="0"/>
              <a:t>Klappentext: </a:t>
            </a:r>
            <a:r>
              <a:rPr lang="de-DE" b="1" dirty="0"/>
              <a:t>Der verlorene Blick</a:t>
            </a:r>
            <a:br>
              <a:rPr lang="de-DE" b="1" dirty="0"/>
            </a:br>
            <a:endParaRPr lang="de-DE" dirty="0"/>
          </a:p>
        </p:txBody>
      </p:sp>
      <p:sp>
        <p:nvSpPr>
          <p:cNvPr id="3" name="Inhaltsplatzhalter 2"/>
          <p:cNvSpPr>
            <a:spLocks noGrp="1"/>
          </p:cNvSpPr>
          <p:nvPr>
            <p:ph idx="1"/>
          </p:nvPr>
        </p:nvSpPr>
        <p:spPr>
          <a:xfrm>
            <a:off x="467544" y="908720"/>
            <a:ext cx="8229600" cy="4525963"/>
          </a:xfrm>
        </p:spPr>
        <p:txBody>
          <a:bodyPr>
            <a:noAutofit/>
          </a:bodyPr>
          <a:lstStyle/>
          <a:p>
            <a:pPr marL="0" indent="0" algn="just">
              <a:buNone/>
            </a:pPr>
            <a:r>
              <a:rPr lang="de-DE" dirty="0"/>
              <a:t>Leonie ist 15, und ihre Augen sind herrlich waldmeistergrün. Das ist es, was er so an ihr liebt, sagt ihr Freund Frederik. Doch eines Tages geschieht ein entsetzlicher Unfall, und Leonie erwacht in einer Welt aus Dunkelheit. Leonie ist blind. Und sie droht daran zu verzweifeln. Aber während sie sich mehr und mehr verkriecht, kämpft ihre Familie um sie – bis Leonie neue Kraft schöpft und ihr Leben wieder selbst in die Hand nimmt. Doch kann sie auch Frederik zurückgewinnen?</a:t>
            </a:r>
            <a:endParaRPr lang="de-DE" b="1" dirty="0"/>
          </a:p>
        </p:txBody>
      </p:sp>
    </p:spTree>
    <p:extLst>
      <p:ext uri="{BB962C8B-B14F-4D97-AF65-F5344CB8AC3E}">
        <p14:creationId xmlns:p14="http://schemas.microsoft.com/office/powerpoint/2010/main" val="3478745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l"/>
            <a:r>
              <a:rPr lang="de-DE" sz="4400" b="1" dirty="0"/>
              <a:t>Klappentext: </a:t>
            </a:r>
            <a:r>
              <a:rPr lang="de-DE" b="1" dirty="0"/>
              <a:t>Party Girl</a:t>
            </a:r>
            <a:br>
              <a:rPr lang="de-DE" dirty="0"/>
            </a:br>
            <a:endParaRPr lang="de-DE" dirty="0"/>
          </a:p>
        </p:txBody>
      </p:sp>
      <p:sp>
        <p:nvSpPr>
          <p:cNvPr id="3" name="Inhaltsplatzhalter 2"/>
          <p:cNvSpPr>
            <a:spLocks noGrp="1"/>
          </p:cNvSpPr>
          <p:nvPr>
            <p:ph idx="1"/>
          </p:nvPr>
        </p:nvSpPr>
        <p:spPr>
          <a:xfrm>
            <a:off x="467544" y="908720"/>
            <a:ext cx="8229600" cy="4525963"/>
          </a:xfrm>
        </p:spPr>
        <p:txBody>
          <a:bodyPr>
            <a:noAutofit/>
          </a:bodyPr>
          <a:lstStyle/>
          <a:p>
            <a:pPr marL="0" indent="0" algn="just">
              <a:buNone/>
            </a:pPr>
            <a:r>
              <a:rPr lang="de-DE" dirty="0"/>
              <a:t>Mirko lächelte und zog Mona zu sich heran. „Wir müssen das Gleiche fühlen”, flüsterte er ihr ins Ohr, „wir müssen im gleichen Augenblick den Kick kriegen. Du wirst sehen, das ist das Größte, was du je erlebt hast.” „Glückspillen“ nennt Mirko die kleinen bunten </a:t>
            </a:r>
            <a:r>
              <a:rPr lang="de-DE" dirty="0" err="1"/>
              <a:t>Smarties</a:t>
            </a:r>
            <a:r>
              <a:rPr lang="de-DE" dirty="0"/>
              <a:t>, die vieles so viel leichter machen. Mirko, der Mona nie wehtun würde. Viel zu spät erkennt sie, wie falsch das Spiel ist, das Mirko mit ihr spielt.</a:t>
            </a:r>
          </a:p>
        </p:txBody>
      </p:sp>
    </p:spTree>
    <p:extLst>
      <p:ext uri="{BB962C8B-B14F-4D97-AF65-F5344CB8AC3E}">
        <p14:creationId xmlns:p14="http://schemas.microsoft.com/office/powerpoint/2010/main" val="232215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332656"/>
            <a:ext cx="8229600" cy="6525344"/>
          </a:xfrm>
        </p:spPr>
        <p:txBody>
          <a:bodyPr>
            <a:normAutofit fontScale="92500" lnSpcReduction="10000"/>
          </a:bodyPr>
          <a:lstStyle/>
          <a:p>
            <a:pPr marL="0" indent="0">
              <a:buNone/>
            </a:pPr>
            <a:r>
              <a:rPr lang="de-DE" sz="4000" b="1" dirty="0"/>
              <a:t>Klappentext: </a:t>
            </a:r>
            <a:r>
              <a:rPr lang="de-DE" sz="3900" b="1" dirty="0"/>
              <a:t>Stilles Gift</a:t>
            </a:r>
          </a:p>
          <a:p>
            <a:pPr marL="0" indent="0" algn="just">
              <a:buNone/>
            </a:pPr>
            <a:r>
              <a:rPr lang="de-DE" dirty="0"/>
              <a:t>Pascal ist verschwunden! Wie ein Lauffeuer verbreitet sich die Nachricht an der Schule. Sabine, Reto und Urs befürchten Schlimmes: Wurde ihr neuer Freund entführt? Fieberhaft machen sie sich auf die Suche und haben bald eine heiße Spur: Die Recycling-Firma von Pascals Nachbarn Germann. Dort lagern hochgiftige Lösungsmittel. Sind sie schuld am Hautausschlag, den Urs nach dem Schwimmen im See bekommen hat? Wusste Pascal zu viel darüber? In einer waghalsigen Aktion durchsuchen die drei Freunde ein verfallenes Landhaus, stoßen auf merkwürdige Fässer und erleben eine handfeste Überraschung. Doch es ist noch nicht vorbei ...</a:t>
            </a:r>
          </a:p>
        </p:txBody>
      </p:sp>
    </p:spTree>
    <p:extLst>
      <p:ext uri="{BB962C8B-B14F-4D97-AF65-F5344CB8AC3E}">
        <p14:creationId xmlns:p14="http://schemas.microsoft.com/office/powerpoint/2010/main" val="3032769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1529" y="116632"/>
            <a:ext cx="8363272" cy="648072"/>
          </a:xfrm>
        </p:spPr>
        <p:txBody>
          <a:bodyPr>
            <a:noAutofit/>
          </a:bodyPr>
          <a:lstStyle/>
          <a:p>
            <a:r>
              <a:rPr lang="de-DE" sz="3000" b="1" dirty="0"/>
              <a:t>Textauszug: Wenn er kommt, dann laufen wir</a:t>
            </a:r>
          </a:p>
        </p:txBody>
      </p:sp>
      <p:pic>
        <p:nvPicPr>
          <p:cNvPr id="3" name="Grafik 2"/>
          <p:cNvPicPr>
            <a:picLocks noChangeAspect="1"/>
          </p:cNvPicPr>
          <p:nvPr/>
        </p:nvPicPr>
        <p:blipFill>
          <a:blip r:embed="rId2"/>
          <a:stretch>
            <a:fillRect/>
          </a:stretch>
        </p:blipFill>
        <p:spPr>
          <a:xfrm>
            <a:off x="262003" y="980728"/>
            <a:ext cx="4351162" cy="5589239"/>
          </a:xfrm>
          <a:prstGeom prst="rect">
            <a:avLst/>
          </a:prstGeom>
        </p:spPr>
      </p:pic>
      <p:pic>
        <p:nvPicPr>
          <p:cNvPr id="6" name="Grafik 5"/>
          <p:cNvPicPr>
            <a:picLocks noChangeAspect="1"/>
          </p:cNvPicPr>
          <p:nvPr/>
        </p:nvPicPr>
        <p:blipFill>
          <a:blip r:embed="rId3"/>
          <a:stretch>
            <a:fillRect/>
          </a:stretch>
        </p:blipFill>
        <p:spPr>
          <a:xfrm>
            <a:off x="4788024" y="1861653"/>
            <a:ext cx="4187974" cy="4920524"/>
          </a:xfrm>
          <a:prstGeom prst="rect">
            <a:avLst/>
          </a:prstGeom>
        </p:spPr>
      </p:pic>
      <p:pic>
        <p:nvPicPr>
          <p:cNvPr id="5" name="Grafik 4" descr="C:\Users\P-GIRKE\Downloads\kisspng-book-clip-art-5aec135b4209c3.9145477315254208912705.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7825" y="620688"/>
            <a:ext cx="1476375" cy="951230"/>
          </a:xfrm>
          <a:prstGeom prst="rect">
            <a:avLst/>
          </a:prstGeom>
          <a:noFill/>
          <a:ln>
            <a:noFill/>
          </a:ln>
        </p:spPr>
      </p:pic>
    </p:spTree>
    <p:extLst>
      <p:ext uri="{BB962C8B-B14F-4D97-AF65-F5344CB8AC3E}">
        <p14:creationId xmlns:p14="http://schemas.microsoft.com/office/powerpoint/2010/main" val="3370093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451440" y="263672"/>
            <a:ext cx="3799873" cy="617144"/>
          </a:xfrm>
        </p:spPr>
        <p:txBody>
          <a:bodyPr>
            <a:normAutofit/>
          </a:bodyPr>
          <a:lstStyle/>
          <a:p>
            <a:r>
              <a:rPr lang="de-DE" sz="3000" b="1" dirty="0"/>
              <a:t>Textauszug: Wunder</a:t>
            </a:r>
          </a:p>
        </p:txBody>
      </p:sp>
      <p:pic>
        <p:nvPicPr>
          <p:cNvPr id="5" name="Grafik 4"/>
          <p:cNvPicPr>
            <a:picLocks noChangeAspect="1"/>
          </p:cNvPicPr>
          <p:nvPr/>
        </p:nvPicPr>
        <p:blipFill>
          <a:blip r:embed="rId2"/>
          <a:stretch>
            <a:fillRect/>
          </a:stretch>
        </p:blipFill>
        <p:spPr>
          <a:xfrm>
            <a:off x="466519" y="2204864"/>
            <a:ext cx="8102135" cy="4454389"/>
          </a:xfrm>
          <a:prstGeom prst="rect">
            <a:avLst/>
          </a:prstGeom>
        </p:spPr>
      </p:pic>
      <p:pic>
        <p:nvPicPr>
          <p:cNvPr id="4" name="Grafik 3"/>
          <p:cNvPicPr>
            <a:picLocks noChangeAspect="1"/>
          </p:cNvPicPr>
          <p:nvPr/>
        </p:nvPicPr>
        <p:blipFill>
          <a:blip r:embed="rId3"/>
          <a:stretch>
            <a:fillRect/>
          </a:stretch>
        </p:blipFill>
        <p:spPr>
          <a:xfrm>
            <a:off x="484095" y="31820"/>
            <a:ext cx="2766339" cy="2304256"/>
          </a:xfrm>
          <a:prstGeom prst="rect">
            <a:avLst/>
          </a:prstGeom>
        </p:spPr>
      </p:pic>
      <p:pic>
        <p:nvPicPr>
          <p:cNvPr id="6" name="Grafik 5" descr="C:\Users\P-GIRKE\Downloads\kisspng-book-clip-art-5aec135b4209c3.9145477315254208912705.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2320" y="232718"/>
            <a:ext cx="1476375" cy="951230"/>
          </a:xfrm>
          <a:prstGeom prst="rect">
            <a:avLst/>
          </a:prstGeom>
          <a:noFill/>
          <a:ln>
            <a:noFill/>
          </a:ln>
        </p:spPr>
      </p:pic>
    </p:spTree>
    <p:extLst>
      <p:ext uri="{BB962C8B-B14F-4D97-AF65-F5344CB8AC3E}">
        <p14:creationId xmlns:p14="http://schemas.microsoft.com/office/powerpoint/2010/main" val="125849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50" y="404663"/>
            <a:ext cx="3686150" cy="620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484095" y="219568"/>
            <a:ext cx="8229600" cy="617144"/>
          </a:xfrm>
        </p:spPr>
        <p:txBody>
          <a:bodyPr>
            <a:normAutofit/>
          </a:bodyPr>
          <a:lstStyle/>
          <a:p>
            <a:r>
              <a:rPr lang="de-DE" sz="3000" b="1" dirty="0"/>
              <a:t>Textauszug: Der Verlorene Blick</a:t>
            </a:r>
            <a:endParaRPr lang="de-DE" sz="30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908720"/>
            <a:ext cx="3403846"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Grafik 4" descr="C:\Users\P-GIRKE\Downloads\kisspng-book-clip-art-5aec135b4209c3.9145477315254208912705.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116632"/>
            <a:ext cx="1476375" cy="951230"/>
          </a:xfrm>
          <a:prstGeom prst="rect">
            <a:avLst/>
          </a:prstGeom>
          <a:noFill/>
          <a:ln>
            <a:noFill/>
          </a:ln>
        </p:spPr>
      </p:pic>
    </p:spTree>
    <p:extLst>
      <p:ext uri="{BB962C8B-B14F-4D97-AF65-F5344CB8AC3E}">
        <p14:creationId xmlns:p14="http://schemas.microsoft.com/office/powerpoint/2010/main" val="1762115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20688"/>
            <a:ext cx="361950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431529" y="116632"/>
            <a:ext cx="8363272" cy="648072"/>
          </a:xfrm>
        </p:spPr>
        <p:txBody>
          <a:bodyPr>
            <a:noAutofit/>
          </a:bodyPr>
          <a:lstStyle/>
          <a:p>
            <a:r>
              <a:rPr lang="de-DE" sz="3000" b="1" dirty="0"/>
              <a:t>Textauszug: Party Girl</a:t>
            </a:r>
            <a:endParaRPr lang="de-DE" sz="30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780494"/>
            <a:ext cx="3504509" cy="6080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Grafik 4" descr="C:\Users\P-GIRKE\Downloads\kisspng-book-clip-art-5aec135b4209c3.9145477315254208912705.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7625" y="44624"/>
            <a:ext cx="1476375" cy="951230"/>
          </a:xfrm>
          <a:prstGeom prst="rect">
            <a:avLst/>
          </a:prstGeom>
          <a:noFill/>
          <a:ln>
            <a:noFill/>
          </a:ln>
        </p:spPr>
      </p:pic>
    </p:spTree>
    <p:extLst>
      <p:ext uri="{BB962C8B-B14F-4D97-AF65-F5344CB8AC3E}">
        <p14:creationId xmlns:p14="http://schemas.microsoft.com/office/powerpoint/2010/main" val="908833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1529" y="116632"/>
            <a:ext cx="8363272" cy="648072"/>
          </a:xfrm>
        </p:spPr>
        <p:txBody>
          <a:bodyPr>
            <a:noAutofit/>
          </a:bodyPr>
          <a:lstStyle/>
          <a:p>
            <a:r>
              <a:rPr lang="de-DE" sz="3000" b="1" dirty="0"/>
              <a:t>Textauszug: </a:t>
            </a:r>
            <a:r>
              <a:rPr lang="de-DE" sz="3000" b="1"/>
              <a:t>Stilles Gift</a:t>
            </a:r>
            <a:endParaRPr lang="de-DE" sz="3000" dirty="0"/>
          </a:p>
        </p:txBody>
      </p:sp>
      <p:pic>
        <p:nvPicPr>
          <p:cNvPr id="3" name="Grafik 2"/>
          <p:cNvPicPr>
            <a:picLocks noChangeAspect="1"/>
          </p:cNvPicPr>
          <p:nvPr/>
        </p:nvPicPr>
        <p:blipFill>
          <a:blip r:embed="rId2"/>
          <a:stretch>
            <a:fillRect/>
          </a:stretch>
        </p:blipFill>
        <p:spPr>
          <a:xfrm>
            <a:off x="179512" y="620688"/>
            <a:ext cx="4330082" cy="5904656"/>
          </a:xfrm>
          <a:prstGeom prst="rect">
            <a:avLst/>
          </a:prstGeom>
        </p:spPr>
      </p:pic>
      <p:pic>
        <p:nvPicPr>
          <p:cNvPr id="6" name="Grafik 5"/>
          <p:cNvPicPr>
            <a:picLocks noChangeAspect="1"/>
          </p:cNvPicPr>
          <p:nvPr/>
        </p:nvPicPr>
        <p:blipFill>
          <a:blip r:embed="rId3"/>
          <a:stretch>
            <a:fillRect/>
          </a:stretch>
        </p:blipFill>
        <p:spPr>
          <a:xfrm>
            <a:off x="4761611" y="764704"/>
            <a:ext cx="3703251" cy="5876233"/>
          </a:xfrm>
          <a:prstGeom prst="rect">
            <a:avLst/>
          </a:prstGeom>
        </p:spPr>
      </p:pic>
      <p:pic>
        <p:nvPicPr>
          <p:cNvPr id="5" name="Grafik 4" descr="C:\Users\P-GIRKE\Downloads\kisspng-book-clip-art-5aec135b4209c3.9145477315254208912705.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5222" y="75719"/>
            <a:ext cx="1099279" cy="720080"/>
          </a:xfrm>
          <a:prstGeom prst="rect">
            <a:avLst/>
          </a:prstGeom>
          <a:noFill/>
          <a:ln>
            <a:noFill/>
          </a:ln>
        </p:spPr>
      </p:pic>
    </p:spTree>
    <p:extLst>
      <p:ext uri="{BB962C8B-B14F-4D97-AF65-F5344CB8AC3E}">
        <p14:creationId xmlns:p14="http://schemas.microsoft.com/office/powerpoint/2010/main" val="180525339"/>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9556AD7824BF4B866B6A2C32847587" ma:contentTypeVersion="11" ma:contentTypeDescription="Create a new document." ma:contentTypeScope="" ma:versionID="1641e17299d419ca5b38376ea4a6bcc4">
  <xsd:schema xmlns:xsd="http://www.w3.org/2001/XMLSchema" xmlns:xs="http://www.w3.org/2001/XMLSchema" xmlns:p="http://schemas.microsoft.com/office/2006/metadata/properties" xmlns:ns2="efed3de1-dd56-4508-b41d-bb27761fc5a3" xmlns:ns3="0f43a368-7b73-49db-9bfd-fa0137c79ce2" targetNamespace="http://schemas.microsoft.com/office/2006/metadata/properties" ma:root="true" ma:fieldsID="c01b81cab93969b84f00a5607028d410" ns2:_="" ns3:_="">
    <xsd:import namespace="efed3de1-dd56-4508-b41d-bb27761fc5a3"/>
    <xsd:import namespace="0f43a368-7b73-49db-9bfd-fa0137c79c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ed3de1-dd56-4508-b41d-bb27761fc5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0b6f7b2-7d71-4827-9f66-6f78e42d1a7c"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43a368-7b73-49db-9bfd-fa0137c79ce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ae44cd2-add0-4dbd-a1fb-3716be43ca7f}" ma:internalName="TaxCatchAll" ma:showField="CatchAllData" ma:web="0f43a368-7b73-49db-9bfd-fa0137c79c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f43a368-7b73-49db-9bfd-fa0137c79ce2" xsi:nil="true"/>
    <lcf76f155ced4ddcb4097134ff3c332f xmlns="efed3de1-dd56-4508-b41d-bb27761fc5a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0E156F-A8B6-4A69-AA70-E008E7E0A3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ed3de1-dd56-4508-b41d-bb27761fc5a3"/>
    <ds:schemaRef ds:uri="0f43a368-7b73-49db-9bfd-fa0137c79c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4A2242-9911-4389-A8EE-30EB2DCC89AB}">
  <ds:schemaRefs>
    <ds:schemaRef ds:uri="http://schemas.microsoft.com/office/2006/metadata/properties"/>
    <ds:schemaRef ds:uri="http://schemas.microsoft.com/office/infopath/2007/PartnerControls"/>
    <ds:schemaRef ds:uri="0f43a368-7b73-49db-9bfd-fa0137c79ce2"/>
    <ds:schemaRef ds:uri="efed3de1-dd56-4508-b41d-bb27761fc5a3"/>
  </ds:schemaRefs>
</ds:datastoreItem>
</file>

<file path=customXml/itemProps3.xml><?xml version="1.0" encoding="utf-8"?>
<ds:datastoreItem xmlns:ds="http://schemas.openxmlformats.org/officeDocument/2006/customXml" ds:itemID="{847CB9FE-934B-4963-8C97-BA193C5D16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568</Words>
  <Application>Microsoft Office PowerPoint</Application>
  <PresentationFormat>Bildschirmpräsentation (4:3)</PresentationFormat>
  <Paragraphs>27</Paragraphs>
  <Slides>18</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18</vt:i4>
      </vt:variant>
    </vt:vector>
  </HeadingPairs>
  <TitlesOfParts>
    <vt:vector size="22" baseType="lpstr">
      <vt:lpstr>Arial</vt:lpstr>
      <vt:lpstr>Calibri</vt:lpstr>
      <vt:lpstr>Courier New</vt:lpstr>
      <vt:lpstr>Larissa</vt:lpstr>
      <vt:lpstr>PowerPoint-Präsentation</vt:lpstr>
      <vt:lpstr>PowerPoint-Präsentation</vt:lpstr>
      <vt:lpstr>PowerPoint-Präsentation</vt:lpstr>
      <vt:lpstr>Wenn er kommt, dann laufen wir</vt:lpstr>
      <vt:lpstr>Wunder</vt:lpstr>
      <vt:lpstr>Der verlorene Blick</vt:lpstr>
      <vt:lpstr>Party Girl</vt:lpstr>
      <vt:lpstr>Stilles Gift</vt:lpstr>
      <vt:lpstr>PowerPoint-Präsentation</vt:lpstr>
      <vt:lpstr>PowerPoint-Präsentation</vt:lpstr>
      <vt:lpstr>Klappentext: Der verlorene Blick </vt:lpstr>
      <vt:lpstr>Klappentext: Party Girl </vt:lpstr>
      <vt:lpstr>PowerPoint-Präsentation</vt:lpstr>
      <vt:lpstr>Textauszug: Wenn er kommt, dann laufen wir</vt:lpstr>
      <vt:lpstr>Textauszug: Wunder</vt:lpstr>
      <vt:lpstr>Textauszug: Der Verlorene Blick</vt:lpstr>
      <vt:lpstr>Textauszug: Party Girl</vt:lpstr>
      <vt:lpstr>Textauszug: Stilles Gift</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vom Sommer übrig ist</dc:title>
  <dc:creator>ismail - [2010]</dc:creator>
  <cp:lastModifiedBy>Kerstin Bong</cp:lastModifiedBy>
  <cp:revision>40</cp:revision>
  <cp:lastPrinted>2025-06-04T08:53:50Z</cp:lastPrinted>
  <dcterms:created xsi:type="dcterms:W3CDTF">2015-01-27T18:34:06Z</dcterms:created>
  <dcterms:modified xsi:type="dcterms:W3CDTF">2026-09-28T11:13:56Z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0x010100D79556AD7824BF4B866B6A2C32847587</vt:lpwstr>
  </property>
</Properties>
</file>